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353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_1#9924fc280?vcp=1&amp;vop=1&amp;pid=7021cc018&amp;color=36,64,97&amp;vtp=1&amp;bt=1&amp;bbb=1&amp;hb=1"/>
          <p:cNvSpPr/>
          <p:nvPr/>
        </p:nvSpPr>
        <p:spPr>
          <a:xfrm>
            <a:off x="539496" y="1404003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5.〈要点3〉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[山东省实验中学2025高二期中]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已知甲、乙、丙三个袋子中装有除标号外完全相同的小球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，其中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甲袋内装有两个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1号球，一个2号球和一个3号球；乙袋内装有两个1号球和一个3号球；丙袋内装有三个1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号球，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两个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2号球和一个3号球．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19_1#3d442d8a5?vcp=1&amp;vop=1&amp;pid=9924fc280&amp;color=36,64,97&amp;vtp=1&amp;bbb=1"/>
              <p:cNvSpPr/>
              <p:nvPr/>
            </p:nvSpPr>
            <p:spPr>
              <a:xfrm>
                <a:off x="539496" y="264892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（1）从甲袋中一次性摸出两个小球，记随机变量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为1号球的个数，求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的分布列和均值.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19_1#3d442d8a5?vcp=1&amp;vop=1&amp;pid=9924fc28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48920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0_1#3d442d8a5?vcp=1&amp;vop=1&amp;pid=9924fc280&amp;color=36,64,97&amp;vtp=1&amp;bbb=1"/>
              <p:cNvSpPr/>
              <p:nvPr/>
            </p:nvSpPr>
            <p:spPr>
              <a:xfrm>
                <a:off x="539496" y="3022237"/>
                <a:ext cx="11109960" cy="887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0,1,2，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20_1#3d442d8a5?vcp=1&amp;vop=1&amp;pid=9924fc28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22237"/>
                <a:ext cx="11109960" cy="887730"/>
              </a:xfrm>
              <a:prstGeom prst="rect">
                <a:avLst/>
              </a:prstGeom>
              <a:blipFill>
                <a:blip r:embed="rId4"/>
                <a:stretch>
                  <a:fillRect l="-1317" r="-55" b="-158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QO_6_AN.20_2#3d442d8a5?colgroup=6,13,13,13&amp;vcp=1&amp;vop=1&amp;pid=9924fc28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2132517"/>
                  </p:ext>
                </p:extLst>
              </p:nvPr>
            </p:nvGraphicFramePr>
            <p:xfrm>
              <a:off x="539496" y="4044841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QO_6_AN.20_2#3d442d8a5?colgroup=6,13,13,13&amp;vcp=1&amp;vop=1&amp;pid=9924fc28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2132517"/>
                  </p:ext>
                </p:extLst>
              </p:nvPr>
            </p:nvGraphicFramePr>
            <p:xfrm>
              <a:off x="539496" y="4044841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98" t="-1538" r="-624701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98" t="-74157" r="-624701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8276" t="-74157" r="-200383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48276" t="-74157" r="-100383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48276" t="-74157" r="-383" b="-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20_3#3d442d8a5?vcp=1&amp;vop=1&amp;pid=9924fc280&amp;color=36,64,97&amp;vtp=1&amp;bbb=1"/>
              <p:cNvSpPr/>
              <p:nvPr/>
            </p:nvSpPr>
            <p:spPr>
              <a:xfrm>
                <a:off x="539496" y="5111641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AN.20_3#3d442d8a5?vcp=1&amp;vop=1&amp;pid=9924fc28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11641"/>
                <a:ext cx="11109960" cy="535559"/>
              </a:xfrm>
              <a:prstGeom prst="rect">
                <a:avLst/>
              </a:prstGeom>
              <a:blipFill>
                <a:blip r:embed="rId6"/>
                <a:stretch>
                  <a:fillRect l="-1317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1_1#2a63e9e72?vcp=1&amp;vop=1&amp;pid=9924fc280&amp;color=36,64,97&amp;vtp=1&amp;bt=1&amp;bbb=1&amp;hb=1"/>
          <p:cNvSpPr/>
          <p:nvPr/>
        </p:nvSpPr>
        <p:spPr>
          <a:xfrm>
            <a:off x="539496" y="1867807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（2）现按照如下规则摸球：连续摸球两次，第一次先从甲袋中随机摸出1个球，若摸出的是1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号球则放入甲袋，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若摸出的是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2号球则放入乙袋，若摸出的是3号球则放入丙袋；第二次从放入球的袋子中再随机摸出1个球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．求第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二次摸到的是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3号球的概率．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2_1#2a63e9e72?vcp=1&amp;vop=1&amp;pid=9924fc280&amp;color=36,64,97&amp;vtp=1&amp;bbb=1&amp;hb=1"/>
              <p:cNvSpPr/>
              <p:nvPr/>
            </p:nvSpPr>
            <p:spPr>
              <a:xfrm>
                <a:off x="539496" y="3070751"/>
                <a:ext cx="11109960" cy="211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【解】设第一次从甲袋中随机摸出1个球，摸出的是1,2,3号球对应的事件分别为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第二次摸到的是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3号球为事件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故第二次摸到的是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3号球的概率为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22_1#2a63e9e72?vcp=1&amp;vop=1&amp;pid=9924fc28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70751"/>
                <a:ext cx="11109960" cy="2113153"/>
              </a:xfrm>
              <a:prstGeom prst="rect">
                <a:avLst/>
              </a:prstGeom>
              <a:blipFill>
                <a:blip r:embed="rId3"/>
                <a:stretch>
                  <a:fillRect l="-1317" b="-40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f1fcc125?vcp=1&amp;pid=0af140870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3_1#13a624640?vaa=1&amp;vcp=1&amp;vop=1&amp;pid=2f1fcc125&amp;color=36,64,97&amp;vtp=1&amp;bbb=1&amp;hb=1"/>
              <p:cNvSpPr/>
              <p:nvPr/>
            </p:nvSpPr>
            <p:spPr>
              <a:xfrm>
                <a:off x="539496" y="1202396"/>
                <a:ext cx="11109960" cy="614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[四川攀枝花2024高二期末]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某人在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次射击中击中目标的次数为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,0.8)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，记</a:t>
                </a:r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1,2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是唯一的最大值，则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23_1#13a624640?vaa=1&amp;vcp=1&amp;vop=1&amp;pid=2f1fcc12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614680"/>
              </a:xfrm>
              <a:prstGeom prst="rect">
                <a:avLst/>
              </a:prstGeom>
              <a:blipFill>
                <a:blip r:embed="rId3"/>
                <a:stretch>
                  <a:fillRect l="-1317" t="-10891" b="-23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5_1#13a624640.bracket?vaa=1&amp;vcp=1&amp;vop=1&amp;pid=2f1fcc125&amp;color=36,64,97&amp;vpa=4&amp;vtp=1"/>
          <p:cNvSpPr/>
          <p:nvPr/>
        </p:nvSpPr>
        <p:spPr>
          <a:xfrm>
            <a:off x="7605649" y="154097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23_2#13a624640.choices?vaa=1&amp;vcp=1&amp;vop=1&amp;pid=2f1fcc125&amp;color=36,64,97&amp;vtp=1&amp;bbb=1"/>
          <p:cNvSpPr/>
          <p:nvPr/>
        </p:nvSpPr>
        <p:spPr>
          <a:xfrm>
            <a:off x="539496" y="1820124"/>
            <a:ext cx="11109960" cy="2940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500"/>
              </a:lnSpc>
              <a:tabLst>
                <a:tab pos="2888615" algn="l"/>
                <a:tab pos="5751830" algn="l"/>
                <a:tab pos="86150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.5.6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B.6.4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C.7.2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4_1#13a624640?vaa=1&amp;vcp=1&amp;vop=1&amp;pid=2f1fcc125&amp;color=36,64,97&amp;vtp=1&amp;bbb=1"/>
              <p:cNvSpPr/>
              <p:nvPr/>
            </p:nvSpPr>
            <p:spPr>
              <a:xfrm>
                <a:off x="539496" y="2116161"/>
                <a:ext cx="11109960" cy="37609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1,2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是唯一的最大值，得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−7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−6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−7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−8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7!(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−7)!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×0.8&gt;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−6)!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×0.2,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7!(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−7)!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×0.2&gt;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8!(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−8)!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×0.8,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−6)&gt;7,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−7)&lt;8,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)=8×0.8=6.4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4_1#13a624640?vaa=1&amp;vcp=1&amp;vop=1&amp;pid=2f1fcc12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6161"/>
                <a:ext cx="11109960" cy="3760915"/>
              </a:xfrm>
              <a:prstGeom prst="rect">
                <a:avLst/>
              </a:prstGeom>
              <a:blipFill>
                <a:blip r:embed="rId4"/>
                <a:stretch>
                  <a:fillRect l="-1317" b="-37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7_1#3f8b18bde?vaa=1&amp;vcp=1&amp;vop=1&amp;pid=2f1fcc125&amp;color=36,64,97&amp;vtp=1&amp;bt=1&amp;bbb=1"/>
              <p:cNvSpPr/>
              <p:nvPr/>
            </p:nvSpPr>
            <p:spPr>
              <a:xfrm>
                <a:off x="539496" y="1603330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某人射箭命中靶心的概率为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，一共射击10次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，则命中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次的可能性最大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27_1#3f8b18bde?vaa=1&amp;vcp=1&amp;vop=1&amp;pid=2f1fcc12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3330"/>
                <a:ext cx="11109960" cy="525653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9_1#3f8b18bde.blank?vaa=1&amp;vcp=1&amp;vop=1&amp;pid=2f1fcc125&amp;color=36,64,97&amp;vpa=5&amp;vtp=1"/>
          <p:cNvSpPr/>
          <p:nvPr/>
        </p:nvSpPr>
        <p:spPr>
          <a:xfrm>
            <a:off x="7099840" y="1745125"/>
            <a:ext cx="2809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8_1#3f8b18bde?vaa=1&amp;vcp=1&amp;vop=1&amp;pid=2f1fcc125&amp;color=36,64,97&amp;vtp=1&amp;bbb=1&amp;hb=1"/>
              <p:cNvSpPr/>
              <p:nvPr/>
            </p:nvSpPr>
            <p:spPr>
              <a:xfrm>
                <a:off x="539496" y="2135015"/>
                <a:ext cx="11109960" cy="3275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设射箭命中靶心的次数为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射箭命中靶心的次数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服从参数为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的二项分布，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1,2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最有可能命中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次，即命中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次的概率最大，则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7.25≤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≤8.25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28_1#3f8b18bde?vaa=1&amp;vcp=1&amp;vop=1&amp;pid=2f1fcc12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5015"/>
                <a:ext cx="11109960" cy="3275140"/>
              </a:xfrm>
              <a:prstGeom prst="rect">
                <a:avLst/>
              </a:prstGeom>
              <a:blipFill>
                <a:blip r:embed="rId4"/>
                <a:stretch>
                  <a:fillRect l="-1317" b="-44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31_1#c6d452f27?htil=1&amp;vcp=1&amp;vop=1&amp;pid=2f1fcc125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63646" y="1916322"/>
            <a:ext cx="2696958" cy="199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1_2#c6d452f27?htil=1&amp;vcp=1&amp;vop=1&amp;pid=2f1fcc125&amp;color=36,64,97&amp;vtp=1&amp;bt=1&amp;bbb=1&amp;hb=1&amp;hs=1"/>
              <p:cNvSpPr/>
              <p:nvPr/>
            </p:nvSpPr>
            <p:spPr>
              <a:xfrm>
                <a:off x="539496" y="1929021"/>
                <a:ext cx="8119872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[安徽合肥第八中学2025模拟]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近年来，“社区咖啡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”的理念在全国各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地深入人心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，“社区咖啡”主要采用手冲咖啡的模式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．已知某款手冲咖啡的二段萃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之间，现将某咖啡师一个月内完成的1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000次咖啡二段萃取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时间进行统计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，结果如图所示．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31_2#c6d452f27?htil=1&amp;vcp=1&amp;vop=1&amp;pid=2f1fcc125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29021"/>
                <a:ext cx="8119872" cy="1611630"/>
              </a:xfrm>
              <a:prstGeom prst="rect">
                <a:avLst/>
              </a:prstGeom>
              <a:blipFill>
                <a:blip r:embed="rId4"/>
                <a:stretch>
                  <a:fillRect l="-1802" r="-150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2_1#f552d0934?htil=1&amp;vcp=1&amp;vop=1&amp;pid=c6d452f27&amp;color=36,64,97&amp;vtp=1&amp;bbb=1&amp;hs=1"/>
              <p:cNvSpPr/>
              <p:nvPr/>
            </p:nvSpPr>
            <p:spPr>
              <a:xfrm>
                <a:off x="539496" y="3580338"/>
                <a:ext cx="8119872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的值及这1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000次二段萃取时间在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[102,104)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内的次数；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32_1#f552d0934?htil=1&amp;vcp=1&amp;vop=1&amp;pid=c6d452f27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80338"/>
                <a:ext cx="8119872" cy="360680"/>
              </a:xfrm>
              <a:prstGeom prst="rect">
                <a:avLst/>
              </a:prstGeom>
              <a:blipFill>
                <a:blip r:embed="rId5"/>
                <a:stretch>
                  <a:fillRect l="-1802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3_1#f552d0934?vcp=1&amp;vop=1&amp;pid=c6d452f27&amp;color=36,64,97&amp;vtp=1&amp;bbb=1&amp;hs=1"/>
              <p:cNvSpPr/>
              <p:nvPr/>
            </p:nvSpPr>
            <p:spPr>
              <a:xfrm>
                <a:off x="539496" y="3944828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【解】由题意，利用频率分布直方图的性质，可得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(0.025+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+0.175+0.125×2)×2=1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这一个月内完成的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000次咖啡二段萃取时间在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[102,104)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000×0.05×2=100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33_1#f552d0934?vcp=1&amp;vop=1&amp;pid=c6d452f27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44828"/>
                <a:ext cx="11109960" cy="1189355"/>
              </a:xfrm>
              <a:prstGeom prst="rect">
                <a:avLst/>
              </a:prstGeom>
              <a:blipFill>
                <a:blip r:embed="rId6"/>
                <a:stretch>
                  <a:fillRect l="-131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4_1#f0443d6ad?vcp=1&amp;vop=1&amp;pid=c6d452f27&amp;color=36,64,97&amp;mp=1&amp;vtp=1&amp;bt=1&amp;bbb=1"/>
          <p:cNvSpPr/>
          <p:nvPr/>
        </p:nvSpPr>
        <p:spPr>
          <a:xfrm>
            <a:off x="539496" y="232402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（2）估计这1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000次咖啡二段萃取时间的中位数以及平均数；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5_1#f0443d6ad?vcp=1&amp;vop=1&amp;pid=c6d452f27&amp;color=36,64,97&amp;vtp=1&amp;bbb=1"/>
              <p:cNvSpPr/>
              <p:nvPr/>
            </p:nvSpPr>
            <p:spPr>
              <a:xfrm>
                <a:off x="539496" y="2684957"/>
                <a:ext cx="11109960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【解】由（1）知，前两组的频率之和为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(0.025+0.05)×2=0.15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前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三组的频率之和为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(0.025+0.05+0.175)×2=0.5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以估计中位数为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106，即这1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000次咖啡二段萃取时间的中位数约为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估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计平均数为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101×0.05+103×0.1+105×0.35+(107+109)×0.25=106.1.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000次咖啡二段萃取时间的平均数约为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106.1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35_1#f0443d6ad?vcp=1&amp;vop=1&amp;pid=c6d452f2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4957"/>
                <a:ext cx="11109960" cy="2027555"/>
              </a:xfrm>
              <a:prstGeom prst="rect">
                <a:avLst/>
              </a:prstGeom>
              <a:blipFill>
                <a:blip r:embed="rId3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6_1#8be1dcbc0?vcp=1&amp;vop=1&amp;pid=c6d452f27&amp;color=36,64,97&amp;vtp=1&amp;bt=1&amp;bbb=1&amp;hb=1"/>
              <p:cNvSpPr/>
              <p:nvPr/>
            </p:nvSpPr>
            <p:spPr>
              <a:xfrm>
                <a:off x="539496" y="2064562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（3）以频率估计概率，若从该咖啡师无数次的咖啡二段萃取时间中随机抽取3次，求至少有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2次萃取时间超过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108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36_1#8be1dcbc0?vcp=1&amp;vop=1&amp;pid=c6d452f2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4562"/>
                <a:ext cx="11109960" cy="773430"/>
              </a:xfrm>
              <a:prstGeom prst="rect">
                <a:avLst/>
              </a:prstGeom>
              <a:blipFill>
                <a:blip r:embed="rId3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7_1#8be1dcbc0?vcp=1&amp;vop=1&amp;pid=c6d452f27&amp;color=36,64,97&amp;vtp=1&amp;bbb=1"/>
              <p:cNvSpPr/>
              <p:nvPr/>
            </p:nvSpPr>
            <p:spPr>
              <a:xfrm>
                <a:off x="539496" y="2842691"/>
                <a:ext cx="11109960" cy="19747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【解】由题图知，萃取时间超过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的频率为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0.125×2=0.25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抽取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3次中萃取时间超过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至少有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2次萃取时间超过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37_1#8be1dcbc0?vcp=1&amp;vop=1&amp;pid=c6d452f2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42691"/>
                <a:ext cx="11109960" cy="1974723"/>
              </a:xfrm>
              <a:prstGeom prst="rect">
                <a:avLst/>
              </a:prstGeom>
              <a:blipFill>
                <a:blip r:embed="rId4"/>
                <a:stretch>
                  <a:fillRect l="-1317" b="-43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1#1429563c9?vcp=1&amp;vop=1&amp;pid=2f1fcc125&amp;color=36,64,97&amp;vtp=1&amp;bt=1&amp;bbb=1"/>
          <p:cNvSpPr/>
          <p:nvPr/>
        </p:nvSpPr>
        <p:spPr>
          <a:xfrm>
            <a:off x="539496" y="145385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9.〈要点5〉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如图为某平台向100名观众征集某电影的评分结果的频率分布直方图．</a:t>
            </a:r>
            <a:endParaRPr lang="en-US" altLang="zh-CN" sz="1800" dirty="0"/>
          </a:p>
        </p:txBody>
      </p:sp>
      <p:pic>
        <p:nvPicPr>
          <p:cNvPr id="3" name="QO_5_BD.38_2#1429563c9?vcp=1&amp;vop=1&amp;pid=2f1fcc125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7448" y="1954484"/>
            <a:ext cx="2743200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9_1#f265e0bab?vcp=1&amp;vop=1&amp;pid=1429563c9&amp;color=36,64,97&amp;vtp=1&amp;bbb=1"/>
              <p:cNvSpPr/>
              <p:nvPr/>
            </p:nvSpPr>
            <p:spPr>
              <a:xfrm>
                <a:off x="539496" y="445638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39_1#f265e0bab?vcp=1&amp;vop=1&amp;pid=1429563c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56384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40_1#f265e0bab?vcp=1&amp;vop=1&amp;pid=1429563c9&amp;color=36,64,97&amp;vtp=1&amp;bbb=1"/>
              <p:cNvSpPr/>
              <p:nvPr/>
            </p:nvSpPr>
            <p:spPr>
              <a:xfrm>
                <a:off x="539496" y="4820874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【解】由题意可得,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(0.010+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+0.020+0.030+0.025)×10=1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40_1#f265e0bab?vcp=1&amp;vop=1&amp;pid=1429563c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20874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1_1#d3ff48022?vcp=1&amp;vop=1&amp;pid=1429563c9&amp;color=36,64,97&amp;vtp=1&amp;bt=1&amp;bbb=1&amp;hb=1"/>
              <p:cNvSpPr/>
              <p:nvPr/>
            </p:nvSpPr>
            <p:spPr>
              <a:xfrm>
                <a:off x="539496" y="828000"/>
                <a:ext cx="11109960" cy="671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（2）从评分在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[60,70)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[70,80)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内的观众中按照比例分配的分层随机抽样的方法随机抽取7人进行问卷调查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从这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7人中随机抽取3人进行访谈，求被抽到的3人中评分在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[60,70)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内的人数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的分布列、均值和方差．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41_1#d3ff48022?vcp=1&amp;vop=1&amp;pid=1429563c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671640"/>
              </a:xfrm>
              <a:prstGeom prst="rect">
                <a:avLst/>
              </a:prstGeom>
              <a:blipFill>
                <a:blip r:embed="rId3"/>
                <a:stretch>
                  <a:fillRect l="-1317" t="-4545" r="-1043" b="-20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2_1#d3ff48022?vcp=1&amp;vop=1&amp;pid=1429563c9&amp;color=36,64,97&amp;vtp=1&amp;bbb=1&amp;hb=1"/>
              <p:cNvSpPr/>
              <p:nvPr/>
            </p:nvSpPr>
            <p:spPr>
              <a:xfrm>
                <a:off x="539496" y="1497545"/>
                <a:ext cx="11109960" cy="2576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【解】由（1）知,评分在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[60,70)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内的观众人数为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100×0.15=15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评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[70,80)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的观众人数为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100×0.2=20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照比例分配的分层随机抽样的方法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，从评分在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[60,70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[70,80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内的观众中抽取7人，则评分在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[60,70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内的观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众人数为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[70,80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内的观众人数为4.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的可能取值为0,1,2,3.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42_1#d3ff48022?vcp=1&amp;vop=1&amp;pid=1429563c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97545"/>
                <a:ext cx="11109960" cy="2576830"/>
              </a:xfrm>
              <a:prstGeom prst="rect">
                <a:avLst/>
              </a:prstGeom>
              <a:blipFill>
                <a:blip r:embed="rId4"/>
                <a:stretch>
                  <a:fillRect l="-1317" t="-1185" r="-439" b="-54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9" name="QO_6_AN.42_2#d3ff48022?colgroup=3,10,10,10,10&amp;vcp=1&amp;vop=1&amp;pid=1429563c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5033394"/>
                  </p:ext>
                </p:extLst>
              </p:nvPr>
            </p:nvGraphicFramePr>
            <p:xfrm>
              <a:off x="539496" y="4151845"/>
              <a:ext cx="11082528" cy="910781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163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914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9" name="QO_6_AN.42_2#d3ff48022?colgroup=3,10,10,10,10&amp;vcp=1&amp;vop=1&amp;pid=1429563c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5033394"/>
                  </p:ext>
                </p:extLst>
              </p:nvPr>
            </p:nvGraphicFramePr>
            <p:xfrm>
              <a:off x="539496" y="4151845"/>
              <a:ext cx="11082528" cy="910781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163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4" t="-3175" r="-1164583" b="-1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914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4" t="-74713" r="-1164583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4606" t="-74713" r="-300239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34606" t="-74713" r="-200239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35167" t="-74713" r="-100718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34368" t="-74713" r="-477" b="-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42_3#d3ff48022?vcp=1&amp;vop=1&amp;pid=1429563c9&amp;color=36,64,97&amp;vtp=1&amp;bbb=1"/>
              <p:cNvSpPr/>
              <p:nvPr/>
            </p:nvSpPr>
            <p:spPr>
              <a:xfrm>
                <a:off x="539496" y="5193245"/>
                <a:ext cx="11109960" cy="96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42_3#d3ff48022?vcp=1&amp;vop=1&amp;pid=1429563c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93245"/>
                <a:ext cx="11109960" cy="965200"/>
              </a:xfrm>
              <a:prstGeom prst="rect">
                <a:avLst/>
              </a:prstGeom>
              <a:blipFill>
                <a:blip r:embed="rId6"/>
                <a:stretch>
                  <a:fillRect l="-1317" b="-82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3_1#ff6dc534e?vcp=1&amp;vop=1&amp;pid=2f1fcc125&amp;color=36,64,97&amp;vtp=1&amp;bt=1&amp;bbb=1&amp;hb=1"/>
              <p:cNvSpPr/>
              <p:nvPr/>
            </p:nvSpPr>
            <p:spPr>
              <a:xfrm>
                <a:off x="539496" y="898378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10.〈要点4,5〉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[辽宁盘锦2025联考]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某企业鼓励员工工作之余积极参与户外活动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，现调查每个员工上半年每周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参加户外活动的时间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，所得数据统计如图所示（每个员工上半年每周户外活动的时间为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[2,12]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），已知该企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业有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000名员工，其中每周户外活动时间低于6小时的有1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050人．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43_1#ff6dc534e?vcp=1&amp;vop=1&amp;pid=2f1fcc125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98378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1372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3_2#ff6dc534e?vcp=1&amp;vop=1&amp;pid=2f1fcc125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0121" y="2215623"/>
            <a:ext cx="2997854" cy="206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6_BD.44_1#dd8b00866?vcp=1&amp;vop=1&amp;pid=ff6dc534e&amp;color=36,64,97&amp;vtp=1&amp;bbb=1"/>
          <p:cNvSpPr/>
          <p:nvPr/>
        </p:nvSpPr>
        <p:spPr>
          <a:xfrm>
            <a:off x="539496" y="441267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（1）求该企业员工上半年每周户外活动时间的平均数（每组数据以该组区间的中点值为代表）；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45_1#dd8b00866?vcp=1&amp;vop=1&amp;pid=ff6dc534e&amp;color=36,64,97&amp;vtp=1&amp;bbb=1"/>
              <p:cNvSpPr/>
              <p:nvPr/>
            </p:nvSpPr>
            <p:spPr>
              <a:xfrm>
                <a:off x="539496" y="4777161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【解】记该企业员工上半年每周户外活动时间在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[4,6),[8,10)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小时的频率分别为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−0.2=0.15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000−1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−0.3−0.1=0.25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所求平均数为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3×0.2+5×0.15+7×0.3+9×0.25+11×0.1=6.8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（小时）.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45_1#dd8b00866?vcp=1&amp;vop=1&amp;pid=ff6dc534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77161"/>
                <a:ext cx="11109960" cy="1217740"/>
              </a:xfrm>
              <a:prstGeom prst="rect">
                <a:avLst/>
              </a:prstGeom>
              <a:blipFill>
                <a:blip r:embed="rId5"/>
                <a:stretch>
                  <a:fillRect l="-1317" b="-115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393f54511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393f54511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第8章</a:t>
            </a:r>
            <a:endParaRPr lang="en-US" altLang="zh-CN" sz="5400" dirty="0"/>
          </a:p>
        </p:txBody>
      </p:sp>
      <p:sp>
        <p:nvSpPr>
          <p:cNvPr id="4" name="C_1_BD#393f54511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6_1#d0ad56f42?vcp=1&amp;vop=1&amp;pid=ff6dc534e&amp;color=36,64,97&amp;vtp=1&amp;bt=1&amp;bbb=1&amp;hb=1"/>
              <p:cNvSpPr/>
              <p:nvPr/>
            </p:nvSpPr>
            <p:spPr>
              <a:xfrm>
                <a:off x="539496" y="2941687"/>
                <a:ext cx="1110996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（2）为了合理安排一些活动，现采用按比例分配的分层随机抽样的方法从每周户外活动时间在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[4,6),[6,8)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小时的员工中抽取14人，再从这14人中随机抽取4人，记这4人中每周户外活动时间在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小时的人数为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的分布列以及均值；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46_1#d0ad56f42?vcp=1&amp;vop=1&amp;pid=ff6dc534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1687"/>
                <a:ext cx="11109960" cy="1192530"/>
              </a:xfrm>
              <a:prstGeom prst="rect">
                <a:avLst/>
              </a:prstGeom>
              <a:blipFill>
                <a:blip r:embed="rId3"/>
                <a:stretch>
                  <a:fillRect l="-1317" r="-823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47_1#d0ad56f42?vcp=1&amp;vop=1&amp;pid=ff6dc534e&amp;color=36,64,97&amp;vtp=1&amp;bbb=1">
                <a:extLst>
                  <a:ext uri="{FF2B5EF4-FFF2-40B4-BE49-F238E27FC236}">
                    <a16:creationId xmlns:a16="http://schemas.microsoft.com/office/drawing/2014/main" id="{48661B03-A41C-0B86-17F4-2279738886B9}"/>
                  </a:ext>
                </a:extLst>
              </p:cNvPr>
              <p:cNvSpPr/>
              <p:nvPr/>
            </p:nvSpPr>
            <p:spPr>
              <a:xfrm>
                <a:off x="539496" y="912716"/>
                <a:ext cx="11109960" cy="3275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[4,6),[6,8)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小时的频率之比为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0.15:0.3:0.25=3:6:5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14人中每周户外活动时间在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[4,6)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小时的人数为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×14=3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[6,8)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小时的人数为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×14=6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小时的人数为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×14=5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0，1，2，3，4，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47_1#d0ad56f42?vcp=1&amp;vop=1&amp;pid=ff6dc534e&amp;color=36,64,97&amp;vtp=1&amp;bbb=1">
                <a:extLst>
                  <a:ext uri="{FF2B5EF4-FFF2-40B4-BE49-F238E27FC236}">
                    <a16:creationId xmlns:a16="http://schemas.microsoft.com/office/drawing/2014/main" id="{48661B03-A41C-0B86-17F4-2279738886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12716"/>
                <a:ext cx="11109960" cy="3275330"/>
              </a:xfrm>
              <a:prstGeom prst="rect">
                <a:avLst/>
              </a:prstGeom>
              <a:blipFill>
                <a:blip r:embed="rId2"/>
                <a:stretch>
                  <a:fillRect l="-1317" b="-42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QO_6_AN.47_2#d0ad56f42?colgroup=2,7,7,9,9,7&amp;vcp=1&amp;vop=1&amp;pid=ff6dc534e&amp;color=36,64,97&amp;vtp=1&amp;bbb=1">
                <a:extLst>
                  <a:ext uri="{FF2B5EF4-FFF2-40B4-BE49-F238E27FC236}">
                    <a16:creationId xmlns:a16="http://schemas.microsoft.com/office/drawing/2014/main" id="{E973F585-E9BB-0183-2C32-C2925313FC7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0466539"/>
                  </p:ext>
                </p:extLst>
              </p:nvPr>
            </p:nvGraphicFramePr>
            <p:xfrm>
              <a:off x="539496" y="4323721"/>
              <a:ext cx="11055096" cy="935419"/>
            </p:xfrm>
            <a:graphic>
              <a:graphicData uri="http://schemas.openxmlformats.org/drawingml/2006/table">
                <a:tbl>
                  <a:tblPr/>
                  <a:tblGrid>
                    <a:gridCol w="630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32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323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143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60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143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360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001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90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001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001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QO_6_AN.47_2#d0ad56f42?colgroup=2,7,7,9,9,7&amp;vcp=1&amp;vop=1&amp;pid=ff6dc534e&amp;color=36,64,97&amp;vtp=1&amp;bbb=1">
                <a:extLst>
                  <a:ext uri="{FF2B5EF4-FFF2-40B4-BE49-F238E27FC236}">
                    <a16:creationId xmlns:a16="http://schemas.microsoft.com/office/drawing/2014/main" id="{E973F585-E9BB-0183-2C32-C2925313FC7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0466539"/>
                  </p:ext>
                </p:extLst>
              </p:nvPr>
            </p:nvGraphicFramePr>
            <p:xfrm>
              <a:off x="539496" y="4323721"/>
              <a:ext cx="11055096" cy="935419"/>
            </p:xfrm>
            <a:graphic>
              <a:graphicData uri="http://schemas.openxmlformats.org/drawingml/2006/table">
                <a:tbl>
                  <a:tblPr/>
                  <a:tblGrid>
                    <a:gridCol w="630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32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323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62" t="-1563" r="-1646154" b="-14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62" t="-72222" r="-1646154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4653" t="-72222" r="-465017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4211" t="-72222" r="-363487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8446" t="-72222" r="-176942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8446" t="-72222" r="-76942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95082" t="-72222" r="-656" b="-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47_3#d0ad56f42?vcp=1&amp;vop=1&amp;pid=ff6dc534e&amp;color=36,64,97&amp;vtp=1&amp;bbb=1">
                <a:extLst>
                  <a:ext uri="{FF2B5EF4-FFF2-40B4-BE49-F238E27FC236}">
                    <a16:creationId xmlns:a16="http://schemas.microsoft.com/office/drawing/2014/main" id="{DA6855D0-514F-4089-4B0D-71E0F8A0BDFD}"/>
                  </a:ext>
                </a:extLst>
              </p:cNvPr>
              <p:cNvSpPr/>
              <p:nvPr/>
            </p:nvSpPr>
            <p:spPr>
              <a:xfrm>
                <a:off x="539496" y="5390521"/>
                <a:ext cx="11109960" cy="5362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47_3#d0ad56f42?vcp=1&amp;vop=1&amp;pid=ff6dc534e&amp;color=36,64,97&amp;vtp=1&amp;bbb=1">
                <a:extLst>
                  <a:ext uri="{FF2B5EF4-FFF2-40B4-BE49-F238E27FC236}">
                    <a16:creationId xmlns:a16="http://schemas.microsoft.com/office/drawing/2014/main" id="{DA6855D0-514F-4089-4B0D-71E0F8A0BD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390521"/>
                <a:ext cx="11109960" cy="536258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7507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8_1#b80372659?vcp=1&amp;vop=1&amp;pid=ff6dc534e&amp;color=36,64,97&amp;vtp=1&amp;bt=1&amp;bbb=1&amp;hb=1"/>
              <p:cNvSpPr/>
              <p:nvPr/>
            </p:nvSpPr>
            <p:spPr>
              <a:xfrm>
                <a:off x="539496" y="1250365"/>
                <a:ext cx="1110996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（3）以样本的频率估计概率，从每周户外活动时间在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[4,10)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小时的员工中随机抽取20人，用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表示这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20名员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工中恰有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小时的概率，其中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2,⋯⋯,20．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最大时，写出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写出求解过程）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48_1#b80372659?vcp=1&amp;vop=1&amp;pid=ff6dc534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50365"/>
                <a:ext cx="11109960" cy="1192530"/>
              </a:xfrm>
              <a:prstGeom prst="rect">
                <a:avLst/>
              </a:prstGeom>
              <a:blipFill>
                <a:blip r:embed="rId3"/>
                <a:stretch>
                  <a:fillRect l="-1317" r="-43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9_1#b80372659?vcp=1&amp;vop=1&amp;pid=ff6dc534e&amp;color=36,64,97&amp;vtp=1&amp;bbb=1&amp;hb=1"/>
              <p:cNvSpPr/>
              <p:nvPr/>
            </p:nvSpPr>
            <p:spPr>
              <a:xfrm>
                <a:off x="539496" y="2453309"/>
                <a:ext cx="11109960" cy="3186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【解】从每周户外活动时间在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[4,10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小时的员工中随机抽取20人，每周户外活动时间在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小时的概率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0.15+0.3+0.25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19−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sup>
                            </m:sSup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sup>
                            </m:sSup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20!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+1)!(19−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)!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20!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!(20−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)!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=6.5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的值为7．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49_1#b80372659?vcp=1&amp;vop=1&amp;pid=ff6dc534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3309"/>
                <a:ext cx="11109960" cy="3186240"/>
              </a:xfrm>
              <a:prstGeom prst="rect">
                <a:avLst/>
              </a:prstGeom>
              <a:blipFill>
                <a:blip r:embed="rId4"/>
                <a:stretch>
                  <a:fillRect l="-1317" b="-43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3a17e6ce.fixed?vcp=1&amp;pid=393f5451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c3a17e6ce.fixed?vcp=1&amp;pid=393f54511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</a:t>
            </a:r>
            <a:endParaRPr lang="en-US" altLang="zh-CN" sz="4900" dirty="0"/>
          </a:p>
        </p:txBody>
      </p:sp>
      <p:sp>
        <p:nvSpPr>
          <p:cNvPr id="4" name="C_2_BD#c3a17e6ce.fixed?vcp=1&amp;pid=393f54511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离散型随机变量及其分布列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0af140870.fixed?vcp=1&amp;pid=c3a17e6c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0af140870.fixed?vcp=1&amp;pid=c3a17e6ce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8.2.3</a:t>
            </a:r>
            <a:endParaRPr lang="en-US" altLang="zh-CN" sz="5400" dirty="0"/>
          </a:p>
        </p:txBody>
      </p:sp>
      <p:sp>
        <p:nvSpPr>
          <p:cNvPr id="4" name="C_3#0af140870.fixed?vcp=1&amp;pid=c3a17e6ce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</a:t>
            </a:r>
            <a:endParaRPr lang="en-US" altLang="zh-CN" sz="5400" dirty="0"/>
          </a:p>
        </p:txBody>
      </p:sp>
      <p:pic>
        <p:nvPicPr>
          <p:cNvPr id="5" name="C_3#0af140870.fixed?vcp=1&amp;pid=c3a17e6c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0af140870.fixed?vcp=1&amp;pid=c3a17e6ce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8.2.4</a:t>
            </a:r>
            <a:endParaRPr lang="en-US" altLang="zh-CN" sz="5400" dirty="0"/>
          </a:p>
        </p:txBody>
      </p:sp>
      <p:sp>
        <p:nvSpPr>
          <p:cNvPr id="7" name="C_3_BD#0af140870.fixed?vcp=1&amp;pid=c3a17e6ce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超几何分布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021cc018?vcp=1&amp;pid=0af140870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9d68710d2?vaa=1&amp;vcp=1&amp;vop=1&amp;pid=7021cc018&amp;color=36,64,97&amp;vtp=1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甲、乙两人在数独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App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上进行“对战赛”，每局两人同时解一道题，先解出题的人赢得一局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，假设无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平局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，且每局甲、乙两人赢的概率相同，先赢3局者获胜，则甲获胜且比赛恰好进行了4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局的概率是(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9d68710d2?vaa=1&amp;vcp=1&amp;vop=1&amp;pid=7021cc01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9d68710d2.bracket?vaa=1&amp;vcp=1&amp;vop=1&amp;pid=7021cc018&amp;color=36,64,97&amp;vpa=1&amp;vtp=1"/>
          <p:cNvSpPr/>
          <p:nvPr/>
        </p:nvSpPr>
        <p:spPr>
          <a:xfrm>
            <a:off x="10531221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9d68710d2.choices?vaa=1&amp;vcp=1&amp;vop=1&amp;pid=7021cc018&amp;color=36,64,97&amp;vtp=1&amp;bbb=1"/>
              <p:cNvSpPr/>
              <p:nvPr/>
            </p:nvSpPr>
            <p:spPr>
              <a:xfrm>
                <a:off x="539496" y="1984081"/>
                <a:ext cx="11109960" cy="535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66390" algn="l"/>
                    <a:tab pos="5618480" algn="l"/>
                    <a:tab pos="84594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_2#9d68710d2.choices?vaa=1&amp;vcp=1&amp;vop=1&amp;pid=7021cc01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11109960" cy="535623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9d68710d2?vaa=1&amp;vcp=1&amp;vop=1&amp;pid=7021cc018&amp;color=36,64,97&amp;vtp=1&amp;bbb=1&amp;hb=1"/>
              <p:cNvSpPr/>
              <p:nvPr/>
            </p:nvSpPr>
            <p:spPr>
              <a:xfrm>
                <a:off x="539496" y="2529864"/>
                <a:ext cx="11109960" cy="2113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甲、乙两人各自解题是相互独立事件，又知每局中甲、乙两人赢的概率相同，即甲赢的概率为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，甲输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甲获胜且比赛恰好进行了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4局的比赛情况是：甲在前3局中赢了2局，第4局赢了,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其概率是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9d68710d2?vaa=1&amp;vcp=1&amp;vop=1&amp;pid=7021cc01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9864"/>
                <a:ext cx="11109960" cy="2113534"/>
              </a:xfrm>
              <a:prstGeom prst="rect">
                <a:avLst/>
              </a:prstGeom>
              <a:blipFill>
                <a:blip r:embed="rId5"/>
                <a:stretch>
                  <a:fillRect l="-1317" r="-1098" b="-40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38d979a56?vaa=1&amp;vcp=1&amp;vop=1&amp;pid=7021cc018&amp;color=36,64,97&amp;vtp=1&amp;bt=1&amp;bbb=1&amp;hb=1"/>
              <p:cNvSpPr/>
              <p:nvPr/>
            </p:nvSpPr>
            <p:spPr>
              <a:xfrm>
                <a:off x="539496" y="1104220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为响应国家鼓励青年创业的号召，小王开了两家店铺，每家店铺招收了2名员工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，某节假日每位员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工的休假概率均为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，且是否休假互不影响.每家店铺只要有1名员工工作就能正常营业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.若一家店铺的员工全部休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，而另一家无人休假，则从无人休假的店铺调剂1名员工到员工全部休假的店铺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，使得员工全部休假的店铺能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够正常营业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，否则员工全部休假的店铺就停业，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则两家店铺在该节假日都能正常营业的概率为(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38d979a56?vaa=1&amp;vcp=1&amp;vop=1&amp;pid=7021cc01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04220"/>
                <a:ext cx="11109960" cy="1608455"/>
              </a:xfrm>
              <a:prstGeom prst="rect">
                <a:avLst/>
              </a:prstGeom>
              <a:blipFill>
                <a:blip r:embed="rId3"/>
                <a:stretch>
                  <a:fillRect l="-1317" r="-1262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38d979a56.bracket?vaa=1&amp;vcp=1&amp;vop=1&amp;pid=7021cc018&amp;color=36,64,97&amp;vpa=2&amp;vtp=1"/>
          <p:cNvSpPr/>
          <p:nvPr/>
        </p:nvSpPr>
        <p:spPr>
          <a:xfrm>
            <a:off x="10074021" y="243587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38d979a56.choices?vaa=1&amp;vcp=1&amp;vop=1&amp;pid=7021cc018&amp;color=36,64,97&amp;vtp=1&amp;bbb=1"/>
              <p:cNvSpPr/>
              <p:nvPr/>
            </p:nvSpPr>
            <p:spPr>
              <a:xfrm>
                <a:off x="539496" y="2716547"/>
                <a:ext cx="11109960" cy="5365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38d979a56.choices?vaa=1&amp;vcp=1&amp;vop=1&amp;pid=7021cc01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6547"/>
                <a:ext cx="11109960" cy="536512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38d979a56?vaa=1&amp;vcp=1&amp;vop=1&amp;pid=7021cc018&amp;color=36,64,97&amp;vtp=1&amp;bbb=1&amp;hb=1"/>
              <p:cNvSpPr/>
              <p:nvPr/>
            </p:nvSpPr>
            <p:spPr>
              <a:xfrm>
                <a:off x="539496" y="3258393"/>
                <a:ext cx="11109960" cy="2221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由题可知，当4名员工中有3人或4人休假时，两家店铺至少有一家不能正常营业.设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“两家店铺至少有一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家不能正常营业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.有4人休假的概率为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，有3人休假的概率为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，所以两家店铺至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少有一家不能正常营业的概率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，所以两家店铺在该节假日都能正常营业的概率为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38d979a56?vaa=1&amp;vcp=1&amp;vop=1&amp;pid=7021cc01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58393"/>
                <a:ext cx="11109960" cy="2221040"/>
              </a:xfrm>
              <a:prstGeom prst="rect">
                <a:avLst/>
              </a:prstGeom>
              <a:blipFill>
                <a:blip r:embed="rId5"/>
                <a:stretch>
                  <a:fillRect l="-1317" r="-1043" b="-63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b30af2286?vaa=1&amp;vcp=1&amp;vop=1&amp;pid=7021cc018&amp;color=36,64,97&amp;vtp=1&amp;bt=1&amp;bbb=1&amp;hb=1"/>
              <p:cNvSpPr/>
              <p:nvPr/>
            </p:nvSpPr>
            <p:spPr>
              <a:xfrm>
                <a:off x="539496" y="1043356"/>
                <a:ext cx="11109960" cy="78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3.〈易错点〉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（多选）甲、乙两名运动员进行羽毛球单打比赛，根据以往比赛的胜负情况知道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，每一局甲胜的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b30af2286?vaa=1&amp;vcp=1&amp;vop=1&amp;pid=7021cc01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43356"/>
                <a:ext cx="11109960" cy="787400"/>
              </a:xfrm>
              <a:prstGeom prst="rect">
                <a:avLst/>
              </a:prstGeom>
              <a:blipFill>
                <a:blip r:embed="rId3"/>
                <a:stretch>
                  <a:fillRect l="-1317" t="-775" b="-108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b30af2286.bracket?vaa=1&amp;vcp=1&amp;vop=1&amp;pid=7021cc018&amp;color=36,64,97&amp;vpa=3&amp;vtp=1&amp;bbb=1"/>
          <p:cNvSpPr/>
          <p:nvPr/>
        </p:nvSpPr>
        <p:spPr>
          <a:xfrm>
            <a:off x="3663696" y="1491538"/>
            <a:ext cx="52387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b30af2286.choices?vaa=1&amp;vcp=1&amp;vop=1&amp;pid=7021cc018&amp;color=36,64,97&amp;vtp=1&amp;bbb=1"/>
              <p:cNvSpPr/>
              <p:nvPr/>
            </p:nvSpPr>
            <p:spPr>
              <a:xfrm>
                <a:off x="539496" y="1834438"/>
                <a:ext cx="11109960" cy="10658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A.当采用“三局两胜”制时，甲胜的概率为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.当采用“三局两胜”制时，乙胜的概率为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.当采用“五局三胜”制时，甲胜的概率为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.当采用“五局三胜”制时，乙胜的概率为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9_2#b30af2286.choices?vaa=1&amp;vcp=1&amp;vop=1&amp;pid=7021cc01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4438"/>
                <a:ext cx="11109960" cy="1065848"/>
              </a:xfrm>
              <a:prstGeom prst="rect">
                <a:avLst/>
              </a:prstGeom>
              <a:blipFill>
                <a:blip r:embed="rId4"/>
                <a:stretch>
                  <a:fillRect l="-1317" b="-7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b30af2286?vaa=1&amp;vcp=1&amp;vop=1&amp;pid=7021cc018&amp;color=36,64,97&amp;vtp=1&amp;bbb=1&amp;hb=1"/>
              <p:cNvSpPr/>
              <p:nvPr/>
            </p:nvSpPr>
            <p:spPr>
              <a:xfrm>
                <a:off x="539496" y="2908922"/>
                <a:ext cx="11109960" cy="29639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因为每一局甲胜的概率为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，若比赛采用“三局两胜”制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，甲胜的情况为连胜两局结束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比赛或前两局中胜一局并且第三局胜结束比赛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，乙胜的概率为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，故A错误，B正确；若采用“五局三胜”制，则甲胜的情况为连续三局获胜结束比赛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，前三局有两局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胜且第四局胜结束比赛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，前四局有两局胜且第五局胜结束比赛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，其概率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，乙胜的概率为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，故C正确，D错误.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b30af2286?vaa=1&amp;vcp=1&amp;vop=1&amp;pid=7021cc01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8922"/>
                <a:ext cx="11109960" cy="2963990"/>
              </a:xfrm>
              <a:prstGeom prst="rect">
                <a:avLst/>
              </a:prstGeom>
              <a:blipFill>
                <a:blip r:embed="rId5"/>
                <a:stretch>
                  <a:fillRect l="-1317" r="-274" b="-4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3_1#f2cdcd4d5?vcp=1&amp;vop=1&amp;pid=7021cc018&amp;color=36,64,97&amp;vtp=1&amp;bt=1&amp;bbb=1&amp;hb=1"/>
              <p:cNvSpPr/>
              <p:nvPr/>
            </p:nvSpPr>
            <p:spPr>
              <a:xfrm>
                <a:off x="539496" y="1570849"/>
                <a:ext cx="11109960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[陕西汉中2024高二期末]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某种专业技能资格考核分为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三个项目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，三个项目考核全部通过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即可获得资格证书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，无需费用，否则需要对未通过的项目进行学习培训后才能获得资格证书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，且每个项目的培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训费用为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000元．已知每个参加考核的人通过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三个项目考核的概率分别为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，且每个项目之间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考核是否通过相互独立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．现有甲、乙、丙三人参加这种专业技能资格考核．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13_1#f2cdcd4d5?vcp=1&amp;vop=1&amp;pid=7021cc01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70849"/>
                <a:ext cx="11109960" cy="1611630"/>
              </a:xfrm>
              <a:prstGeom prst="rect">
                <a:avLst/>
              </a:prstGeom>
              <a:blipFill>
                <a:blip r:embed="rId3"/>
                <a:stretch>
                  <a:fillRect l="-1317" r="-220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14_1#2cd7bcb60?vcp=1&amp;vop=1&amp;pid=f2cdcd4d5&amp;color=36,64,97&amp;vtp=1&amp;bbb=1"/>
          <p:cNvSpPr/>
          <p:nvPr/>
        </p:nvSpPr>
        <p:spPr>
          <a:xfrm>
            <a:off x="539496" y="323696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（1）求甲获得资格证书所花费用不超过1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000元的概率；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15_1#2cd7bcb60?vcp=1&amp;vop=1&amp;pid=f2cdcd4d5&amp;color=36,64,97&amp;vtp=1&amp;bbb=1"/>
              <p:cNvSpPr/>
              <p:nvPr/>
            </p:nvSpPr>
            <p:spPr>
              <a:xfrm>
                <a:off x="539496" y="3610278"/>
                <a:ext cx="11109960" cy="16843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【解】甲参加的三个项目全部通过，所花费用为0的概率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参加的三个项目中有一个没有通过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，所花费用为1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000元的概率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以甲获得资格证书所花费用不超过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000元的概率为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15_1#2cd7bcb60?vcp=1&amp;vop=1&amp;pid=f2cdcd4d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10278"/>
                <a:ext cx="11109960" cy="1684338"/>
              </a:xfrm>
              <a:prstGeom prst="rect">
                <a:avLst/>
              </a:prstGeom>
              <a:blipFill>
                <a:blip r:embed="rId4"/>
                <a:stretch>
                  <a:fillRect l="-1317" b="-4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6_1#3605ba4da?vcp=1&amp;vop=1&amp;pid=f2cdcd4d5&amp;color=36,64,97&amp;vtp=1&amp;bt=1&amp;bbb=1"/>
              <p:cNvSpPr/>
              <p:nvPr/>
            </p:nvSpPr>
            <p:spPr>
              <a:xfrm>
                <a:off x="539496" y="828000"/>
                <a:ext cx="11109960" cy="31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（2）记甲、乙、丙中不需要学习培训就获得资格证书的人数为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的分布列、均值及方差．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16_1#3605ba4da?vcp=1&amp;vop=1&amp;pid=f2cdcd4d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16040"/>
              </a:xfrm>
              <a:prstGeom prst="rect">
                <a:avLst/>
              </a:prstGeom>
              <a:blipFill>
                <a:blip r:embed="rId3"/>
                <a:stretch>
                  <a:fillRect l="-1317" t="-13462" b="-4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7_1#3605ba4da?vcp=1&amp;vop=1&amp;pid=f2cdcd4d5&amp;color=36,64,97&amp;vtp=1&amp;bbb=1"/>
              <p:cNvSpPr/>
              <p:nvPr/>
            </p:nvSpPr>
            <p:spPr>
              <a:xfrm>
                <a:off x="539496" y="1146389"/>
                <a:ext cx="11109960" cy="336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【解】由（1）知，不需要学习培训就获得资格证书的概率为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X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的可能取值为0，1，2，3，显然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17_1#3605ba4da?vcp=1&amp;vop=1&amp;pid=f2cdcd4d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46389"/>
                <a:ext cx="11109960" cy="3364230"/>
              </a:xfrm>
              <a:prstGeom prst="rect">
                <a:avLst/>
              </a:prstGeom>
              <a:blipFill>
                <a:blip r:embed="rId4"/>
                <a:stretch>
                  <a:fillRect l="-1317" b="-4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O_6_AN.17_2#3605ba4da?colgroup=3,10,10,10,10&amp;vcp=1&amp;vop=1&amp;pid=f2cdcd4d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6502785"/>
                  </p:ext>
                </p:extLst>
              </p:nvPr>
            </p:nvGraphicFramePr>
            <p:xfrm>
              <a:off x="539496" y="4613489"/>
              <a:ext cx="11082528" cy="925704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779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790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O_6_AN.17_2#3605ba4da?colgroup=3,10,10,10,10&amp;vcp=1&amp;vop=1&amp;pid=f2cdcd4d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6502785"/>
                  </p:ext>
                </p:extLst>
              </p:nvPr>
            </p:nvGraphicFramePr>
            <p:xfrm>
              <a:off x="539496" y="4613489"/>
              <a:ext cx="11082528" cy="925704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779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4" r="-1164583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790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4" t="-71910" r="-1164583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4606" t="-71910" r="-300239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34606" t="-71910" r="-200239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35167" t="-71910" r="-10071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34368" t="-71910" r="-477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17_3#3605ba4da?vcp=1&amp;vop=1&amp;pid=f2cdcd4d5&amp;color=36,64,97&amp;vtp=1&amp;bbb=1"/>
              <p:cNvSpPr/>
              <p:nvPr/>
            </p:nvSpPr>
            <p:spPr>
              <a:xfrm>
                <a:off x="539496" y="5667589"/>
                <a:ext cx="11109960" cy="4688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17_3#3605ba4da?vcp=1&amp;vop=1&amp;pid=f2cdcd4d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667589"/>
                <a:ext cx="11109960" cy="468884"/>
              </a:xfrm>
              <a:prstGeom prst="rect">
                <a:avLst/>
              </a:prstGeom>
              <a:blipFill>
                <a:blip r:embed="rId6"/>
                <a:stretch>
                  <a:fillRect l="-1317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1947</Words>
  <Application>Microsoft Office PowerPoint</Application>
  <PresentationFormat>宽屏</PresentationFormat>
  <Paragraphs>212</Paragraphs>
  <Slides>22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2025-10-21T08:56:06Z</dcterms:created>
  <dcterms:modified xsi:type="dcterms:W3CDTF">2025-10-21T09:00:08Z</dcterms:modified>
  <cp:category/>
  <cp:contentStatus/>
</cp:coreProperties>
</file>